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nva Sans" charset="1" panose="020B0503030501040103"/>
      <p:regular r:id="rId20"/>
    </p:embeddedFont>
    <p:embeddedFont>
      <p:font typeface="Blinker Bold" charset="1" panose="02000000000000000000"/>
      <p:regular r:id="rId21"/>
    </p:embeddedFont>
    <p:embeddedFont>
      <p:font typeface="Arial MT Pro" charset="1" panose="020B0502020202020204"/>
      <p:regular r:id="rId22"/>
    </p:embeddedFont>
    <p:embeddedFont>
      <p:font typeface="Cloud Italics" charset="1" panose="02000000000000000000"/>
      <p:regular r:id="rId23"/>
    </p:embeddedFont>
    <p:embeddedFont>
      <p:font typeface="Scripter" charset="1" panose="00000000000000000000"/>
      <p:regular r:id="rId24"/>
    </p:embeddedFont>
    <p:embeddedFont>
      <p:font typeface="Cloud" charset="1" panose="02000000000000000000"/>
      <p:regular r:id="rId25"/>
    </p:embeddedFont>
    <p:embeddedFont>
      <p:font typeface="Cloud Bold Italics" charset="1" panose="02000000000000000000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9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1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7076" y="0"/>
            <a:ext cx="4580924" cy="6875683"/>
          </a:xfrm>
          <a:custGeom>
            <a:avLst/>
            <a:gdLst/>
            <a:ahLst/>
            <a:cxnLst/>
            <a:rect r="r" b="b" t="t" l="l"/>
            <a:pathLst>
              <a:path h="6875683" w="4580924">
                <a:moveTo>
                  <a:pt x="0" y="0"/>
                </a:moveTo>
                <a:lnTo>
                  <a:pt x="4580924" y="0"/>
                </a:lnTo>
                <a:lnTo>
                  <a:pt x="4580924" y="6875683"/>
                </a:lnTo>
                <a:lnTo>
                  <a:pt x="0" y="68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365800">
            <a:off x="6990227" y="7513597"/>
            <a:ext cx="19416992" cy="6354279"/>
            <a:chOff x="0" y="0"/>
            <a:chExt cx="5113940" cy="16735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3940" cy="1673555"/>
            </a:xfrm>
            <a:custGeom>
              <a:avLst/>
              <a:gdLst/>
              <a:ahLst/>
              <a:cxnLst/>
              <a:rect r="r" b="b" t="t" l="l"/>
              <a:pathLst>
                <a:path h="1673555" w="5113940">
                  <a:moveTo>
                    <a:pt x="0" y="0"/>
                  </a:moveTo>
                  <a:lnTo>
                    <a:pt x="5113940" y="0"/>
                  </a:lnTo>
                  <a:lnTo>
                    <a:pt x="5113940" y="1673555"/>
                  </a:lnTo>
                  <a:lnTo>
                    <a:pt x="0" y="1673555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72ADD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13940" cy="1711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3365800">
            <a:off x="6684276" y="9643308"/>
            <a:ext cx="8619257" cy="3052916"/>
            <a:chOff x="0" y="0"/>
            <a:chExt cx="2270092" cy="804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0092" cy="804060"/>
            </a:xfrm>
            <a:custGeom>
              <a:avLst/>
              <a:gdLst/>
              <a:ahLst/>
              <a:cxnLst/>
              <a:rect r="r" b="b" t="t" l="l"/>
              <a:pathLst>
                <a:path h="804060" w="2270092">
                  <a:moveTo>
                    <a:pt x="0" y="0"/>
                  </a:moveTo>
                  <a:lnTo>
                    <a:pt x="2270092" y="0"/>
                  </a:lnTo>
                  <a:lnTo>
                    <a:pt x="2270092" y="804060"/>
                  </a:lnTo>
                  <a:lnTo>
                    <a:pt x="0" y="80406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5671BE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0092" cy="842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5469873" y="-2057400"/>
            <a:ext cx="4229345" cy="4114800"/>
          </a:xfrm>
          <a:custGeom>
            <a:avLst/>
            <a:gdLst/>
            <a:ahLst/>
            <a:cxnLst/>
            <a:rect r="r" b="b" t="t" l="l"/>
            <a:pathLst>
              <a:path h="4114800" w="4229345">
                <a:moveTo>
                  <a:pt x="0" y="0"/>
                </a:moveTo>
                <a:lnTo>
                  <a:pt x="4229345" y="0"/>
                </a:lnTo>
                <a:lnTo>
                  <a:pt x="42293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400000">
            <a:off x="-1319601" y="6518664"/>
            <a:ext cx="4229345" cy="4114800"/>
          </a:xfrm>
          <a:custGeom>
            <a:avLst/>
            <a:gdLst/>
            <a:ahLst/>
            <a:cxnLst/>
            <a:rect r="r" b="b" t="t" l="l"/>
            <a:pathLst>
              <a:path h="4114800" w="4229345">
                <a:moveTo>
                  <a:pt x="0" y="0"/>
                </a:moveTo>
                <a:lnTo>
                  <a:pt x="4229344" y="0"/>
                </a:lnTo>
                <a:lnTo>
                  <a:pt x="42293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1452353" y="4281546"/>
            <a:ext cx="5414333" cy="54143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524" t="0" r="-24569" b="0"/>
              </a:stretch>
            </a:blipFill>
            <a:ln w="190500" cap="sq">
              <a:gradFill>
                <a:gsLst>
                  <a:gs pos="0">
                    <a:srgbClr val="74AFD9">
                      <a:alpha val="100000"/>
                    </a:srgbClr>
                  </a:gs>
                  <a:gs pos="100000">
                    <a:srgbClr val="5C7CC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351216" y="705650"/>
            <a:ext cx="4118734" cy="411873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746" t="0" r="-28587" b="0"/>
              </a:stretch>
            </a:blipFill>
            <a:ln w="190500" cap="sq">
              <a:gradFill>
                <a:gsLst>
                  <a:gs pos="0">
                    <a:srgbClr val="74AFD9">
                      <a:alpha val="100000"/>
                    </a:srgbClr>
                  </a:gs>
                  <a:gs pos="100000">
                    <a:srgbClr val="5C7CC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-1262329" y="8376161"/>
            <a:ext cx="12672912" cy="1151754"/>
            <a:chOff x="0" y="0"/>
            <a:chExt cx="3337722" cy="3033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37722" cy="303343"/>
            </a:xfrm>
            <a:custGeom>
              <a:avLst/>
              <a:gdLst/>
              <a:ahLst/>
              <a:cxnLst/>
              <a:rect r="r" b="b" t="t" l="l"/>
              <a:pathLst>
                <a:path h="303343" w="3337722">
                  <a:moveTo>
                    <a:pt x="3134522" y="0"/>
                  </a:moveTo>
                  <a:lnTo>
                    <a:pt x="0" y="0"/>
                  </a:lnTo>
                  <a:lnTo>
                    <a:pt x="203200" y="303343"/>
                  </a:lnTo>
                  <a:lnTo>
                    <a:pt x="3337722" y="303343"/>
                  </a:lnTo>
                  <a:lnTo>
                    <a:pt x="313452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AC1E2">
                    <a:alpha val="100000"/>
                  </a:srgbClr>
                </a:gs>
                <a:gs pos="100000">
                  <a:srgbClr val="5C7CC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3134522" cy="341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CONSTELLATION GROUP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8576064"/>
            <a:ext cx="745729" cy="745729"/>
          </a:xfrm>
          <a:custGeom>
            <a:avLst/>
            <a:gdLst/>
            <a:ahLst/>
            <a:cxnLst/>
            <a:rect r="r" b="b" t="t" l="l"/>
            <a:pathLst>
              <a:path h="745729" w="745729">
                <a:moveTo>
                  <a:pt x="0" y="0"/>
                </a:moveTo>
                <a:lnTo>
                  <a:pt x="745729" y="0"/>
                </a:lnTo>
                <a:lnTo>
                  <a:pt x="745729" y="745729"/>
                </a:lnTo>
                <a:lnTo>
                  <a:pt x="0" y="745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219200"/>
            <a:ext cx="8084391" cy="513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8"/>
              </a:lnSpc>
            </a:pPr>
            <a:r>
              <a:rPr lang="en-US" sz="10018" b="true">
                <a:solidFill>
                  <a:srgbClr val="022135"/>
                </a:solidFill>
                <a:latin typeface="Blinker Bold"/>
                <a:ea typeface="Blinker Bold"/>
                <a:cs typeface="Blinker Bold"/>
                <a:sym typeface="Blinker Bold"/>
              </a:rPr>
              <a:t>ELECTRICITY THEFT AND PIPELINE LEAKAGE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665213"/>
            <a:ext cx="811530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22135"/>
                </a:solidFill>
                <a:latin typeface="Arial MT Pro"/>
                <a:ea typeface="Arial MT Pro"/>
                <a:cs typeface="Arial MT Pro"/>
                <a:sym typeface="Arial MT Pro"/>
              </a:rPr>
              <a:t>ENERGY AND OIL SECTOR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604753" y="4433946"/>
            <a:ext cx="5414333" cy="541433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524" t="0" r="-24569" b="0"/>
              </a:stretch>
            </a:blipFill>
            <a:ln w="190500" cap="sq">
              <a:gradFill>
                <a:gsLst>
                  <a:gs pos="0">
                    <a:srgbClr val="74AFD9">
                      <a:alpha val="100000"/>
                    </a:srgbClr>
                  </a:gs>
                  <a:gs pos="100000">
                    <a:srgbClr val="5C7CC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1757153" y="4586346"/>
            <a:ext cx="5414333" cy="541433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7911" t="0" r="-17911" b="0"/>
              </a:stretch>
            </a:blipFill>
            <a:ln w="190500" cap="sq">
              <a:gradFill>
                <a:gsLst>
                  <a:gs pos="0">
                    <a:srgbClr val="74AFD9">
                      <a:alpha val="100000"/>
                    </a:srgbClr>
                  </a:gs>
                  <a:gs pos="100000">
                    <a:srgbClr val="5C7CC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05876" y="4219438"/>
            <a:ext cx="1323480" cy="981202"/>
            <a:chOff x="0" y="0"/>
            <a:chExt cx="109633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6334" cy="812800"/>
            </a:xfrm>
            <a:custGeom>
              <a:avLst/>
              <a:gdLst/>
              <a:ahLst/>
              <a:cxnLst/>
              <a:rect r="r" b="b" t="t" l="l"/>
              <a:pathLst>
                <a:path h="812800" w="1096334">
                  <a:moveTo>
                    <a:pt x="548167" y="0"/>
                  </a:moveTo>
                  <a:cubicBezTo>
                    <a:pt x="245423" y="0"/>
                    <a:pt x="0" y="181951"/>
                    <a:pt x="0" y="406400"/>
                  </a:cubicBezTo>
                  <a:cubicBezTo>
                    <a:pt x="0" y="630849"/>
                    <a:pt x="245423" y="812800"/>
                    <a:pt x="548167" y="812800"/>
                  </a:cubicBezTo>
                  <a:cubicBezTo>
                    <a:pt x="850911" y="812800"/>
                    <a:pt x="1096334" y="630849"/>
                    <a:pt x="1096334" y="406400"/>
                  </a:cubicBezTo>
                  <a:cubicBezTo>
                    <a:pt x="1096334" y="181951"/>
                    <a:pt x="850911" y="0"/>
                    <a:pt x="548167" y="0"/>
                  </a:cubicBezTo>
                  <a:close/>
                </a:path>
              </a:pathLst>
            </a:custGeom>
            <a:solidFill>
              <a:srgbClr val="97B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2781" y="28575"/>
              <a:ext cx="8907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82424" y="5200640"/>
            <a:ext cx="1323480" cy="1808759"/>
            <a:chOff x="0" y="0"/>
            <a:chExt cx="1096334" cy="14983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6334" cy="1498325"/>
            </a:xfrm>
            <a:custGeom>
              <a:avLst/>
              <a:gdLst/>
              <a:ahLst/>
              <a:cxnLst/>
              <a:rect r="r" b="b" t="t" l="l"/>
              <a:pathLst>
                <a:path h="1498325" w="1096334">
                  <a:moveTo>
                    <a:pt x="548167" y="0"/>
                  </a:moveTo>
                  <a:cubicBezTo>
                    <a:pt x="245423" y="0"/>
                    <a:pt x="0" y="335412"/>
                    <a:pt x="0" y="749163"/>
                  </a:cubicBezTo>
                  <a:cubicBezTo>
                    <a:pt x="0" y="1162914"/>
                    <a:pt x="245423" y="1498325"/>
                    <a:pt x="548167" y="1498325"/>
                  </a:cubicBezTo>
                  <a:cubicBezTo>
                    <a:pt x="850911" y="1498325"/>
                    <a:pt x="1096334" y="1162914"/>
                    <a:pt x="1096334" y="749163"/>
                  </a:cubicBezTo>
                  <a:cubicBezTo>
                    <a:pt x="1096334" y="335412"/>
                    <a:pt x="850911" y="0"/>
                    <a:pt x="548167" y="0"/>
                  </a:cubicBezTo>
                  <a:close/>
                </a:path>
              </a:pathLst>
            </a:custGeom>
            <a:solidFill>
              <a:srgbClr val="97B2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2781" y="92843"/>
              <a:ext cx="890771" cy="1265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962351" y="5671003"/>
            <a:ext cx="1887105" cy="1048853"/>
            <a:chOff x="0" y="0"/>
            <a:chExt cx="1880107" cy="1044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0107" cy="1044964"/>
            </a:xfrm>
            <a:custGeom>
              <a:avLst/>
              <a:gdLst/>
              <a:ahLst/>
              <a:cxnLst/>
              <a:rect r="r" b="b" t="t" l="l"/>
              <a:pathLst>
                <a:path h="1044964" w="1880107">
                  <a:moveTo>
                    <a:pt x="940054" y="0"/>
                  </a:moveTo>
                  <a:cubicBezTo>
                    <a:pt x="420876" y="0"/>
                    <a:pt x="0" y="233923"/>
                    <a:pt x="0" y="522482"/>
                  </a:cubicBezTo>
                  <a:cubicBezTo>
                    <a:pt x="0" y="811041"/>
                    <a:pt x="420876" y="1044964"/>
                    <a:pt x="940054" y="1044964"/>
                  </a:cubicBezTo>
                  <a:cubicBezTo>
                    <a:pt x="1459231" y="1044964"/>
                    <a:pt x="1880107" y="811041"/>
                    <a:pt x="1880107" y="522482"/>
                  </a:cubicBezTo>
                  <a:cubicBezTo>
                    <a:pt x="1880107" y="233923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97B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6260" y="50340"/>
              <a:ext cx="1527587" cy="89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136497">
            <a:off x="4244164" y="6263968"/>
            <a:ext cx="926051" cy="647517"/>
            <a:chOff x="0" y="0"/>
            <a:chExt cx="1880107" cy="13146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80107" cy="1314616"/>
            </a:xfrm>
            <a:custGeom>
              <a:avLst/>
              <a:gdLst/>
              <a:ahLst/>
              <a:cxnLst/>
              <a:rect r="r" b="b" t="t" l="l"/>
              <a:pathLst>
                <a:path h="1314616" w="1880107">
                  <a:moveTo>
                    <a:pt x="940054" y="0"/>
                  </a:moveTo>
                  <a:cubicBezTo>
                    <a:pt x="420876" y="0"/>
                    <a:pt x="0" y="294287"/>
                    <a:pt x="0" y="657308"/>
                  </a:cubicBezTo>
                  <a:cubicBezTo>
                    <a:pt x="0" y="1020329"/>
                    <a:pt x="420876" y="1314616"/>
                    <a:pt x="940054" y="1314616"/>
                  </a:cubicBezTo>
                  <a:cubicBezTo>
                    <a:pt x="1459231" y="1314616"/>
                    <a:pt x="1880107" y="1020329"/>
                    <a:pt x="1880107" y="657308"/>
                  </a:cubicBezTo>
                  <a:cubicBezTo>
                    <a:pt x="1880107" y="294287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97B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6260" y="75620"/>
              <a:ext cx="1527587" cy="1115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23802" y="4672211"/>
            <a:ext cx="299475" cy="319407"/>
            <a:chOff x="0" y="0"/>
            <a:chExt cx="979756" cy="10449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9756" cy="1044964"/>
            </a:xfrm>
            <a:custGeom>
              <a:avLst/>
              <a:gdLst/>
              <a:ahLst/>
              <a:cxnLst/>
              <a:rect r="r" b="b" t="t" l="l"/>
              <a:pathLst>
                <a:path h="1044964" w="979756">
                  <a:moveTo>
                    <a:pt x="489878" y="0"/>
                  </a:moveTo>
                  <a:cubicBezTo>
                    <a:pt x="219326" y="0"/>
                    <a:pt x="0" y="233923"/>
                    <a:pt x="0" y="522482"/>
                  </a:cubicBezTo>
                  <a:cubicBezTo>
                    <a:pt x="0" y="811041"/>
                    <a:pt x="219326" y="1044964"/>
                    <a:pt x="489878" y="1044964"/>
                  </a:cubicBezTo>
                  <a:cubicBezTo>
                    <a:pt x="760430" y="1044964"/>
                    <a:pt x="979756" y="811041"/>
                    <a:pt x="979756" y="522482"/>
                  </a:cubicBezTo>
                  <a:cubicBezTo>
                    <a:pt x="979756" y="233923"/>
                    <a:pt x="760430" y="0"/>
                    <a:pt x="489878" y="0"/>
                  </a:cubicBezTo>
                  <a:close/>
                </a:path>
              </a:pathLst>
            </a:custGeom>
            <a:solidFill>
              <a:srgbClr val="97B2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91852" y="50340"/>
              <a:ext cx="796052" cy="89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49311" y="4710039"/>
            <a:ext cx="942787" cy="563159"/>
            <a:chOff x="0" y="0"/>
            <a:chExt cx="1880107" cy="11230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80107" cy="1123052"/>
            </a:xfrm>
            <a:custGeom>
              <a:avLst/>
              <a:gdLst/>
              <a:ahLst/>
              <a:cxnLst/>
              <a:rect r="r" b="b" t="t" l="l"/>
              <a:pathLst>
                <a:path h="1123052" w="1880107">
                  <a:moveTo>
                    <a:pt x="940054" y="0"/>
                  </a:moveTo>
                  <a:cubicBezTo>
                    <a:pt x="420876" y="0"/>
                    <a:pt x="0" y="251404"/>
                    <a:pt x="0" y="561526"/>
                  </a:cubicBezTo>
                  <a:cubicBezTo>
                    <a:pt x="0" y="871648"/>
                    <a:pt x="420876" y="1123052"/>
                    <a:pt x="940054" y="1123052"/>
                  </a:cubicBezTo>
                  <a:cubicBezTo>
                    <a:pt x="1459231" y="1123052"/>
                    <a:pt x="1880107" y="871648"/>
                    <a:pt x="1880107" y="561526"/>
                  </a:cubicBezTo>
                  <a:cubicBezTo>
                    <a:pt x="1880107" y="251404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869F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76260" y="57661"/>
              <a:ext cx="1527587" cy="960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37958" y="5144250"/>
            <a:ext cx="883386" cy="630560"/>
            <a:chOff x="0" y="0"/>
            <a:chExt cx="1880107" cy="13420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80107" cy="1342018"/>
            </a:xfrm>
            <a:custGeom>
              <a:avLst/>
              <a:gdLst/>
              <a:ahLst/>
              <a:cxnLst/>
              <a:rect r="r" b="b" t="t" l="l"/>
              <a:pathLst>
                <a:path h="1342018" w="1880107">
                  <a:moveTo>
                    <a:pt x="940054" y="0"/>
                  </a:moveTo>
                  <a:cubicBezTo>
                    <a:pt x="420876" y="0"/>
                    <a:pt x="0" y="300421"/>
                    <a:pt x="0" y="671009"/>
                  </a:cubicBezTo>
                  <a:cubicBezTo>
                    <a:pt x="0" y="1041597"/>
                    <a:pt x="420876" y="1342018"/>
                    <a:pt x="940054" y="1342018"/>
                  </a:cubicBezTo>
                  <a:cubicBezTo>
                    <a:pt x="1459231" y="1342018"/>
                    <a:pt x="1880107" y="1041597"/>
                    <a:pt x="1880107" y="671009"/>
                  </a:cubicBezTo>
                  <a:cubicBezTo>
                    <a:pt x="1880107" y="300421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869F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76260" y="78189"/>
              <a:ext cx="1527587" cy="1138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622184">
            <a:off x="4883916" y="3925802"/>
            <a:ext cx="1130791" cy="770546"/>
            <a:chOff x="0" y="0"/>
            <a:chExt cx="1880107" cy="12811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80107" cy="1281146"/>
            </a:xfrm>
            <a:custGeom>
              <a:avLst/>
              <a:gdLst/>
              <a:ahLst/>
              <a:cxnLst/>
              <a:rect r="r" b="b" t="t" l="l"/>
              <a:pathLst>
                <a:path h="1281146" w="1880107">
                  <a:moveTo>
                    <a:pt x="940054" y="0"/>
                  </a:moveTo>
                  <a:cubicBezTo>
                    <a:pt x="420876" y="0"/>
                    <a:pt x="0" y="286794"/>
                    <a:pt x="0" y="640573"/>
                  </a:cubicBezTo>
                  <a:cubicBezTo>
                    <a:pt x="0" y="994352"/>
                    <a:pt x="420876" y="1281146"/>
                    <a:pt x="940054" y="1281146"/>
                  </a:cubicBezTo>
                  <a:cubicBezTo>
                    <a:pt x="1459231" y="1281146"/>
                    <a:pt x="1880107" y="994352"/>
                    <a:pt x="1880107" y="640573"/>
                  </a:cubicBezTo>
                  <a:cubicBezTo>
                    <a:pt x="1880107" y="286794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97B2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76260" y="72482"/>
              <a:ext cx="1527587" cy="1088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303247" y="5459530"/>
            <a:ext cx="1417064" cy="1704246"/>
            <a:chOff x="0" y="0"/>
            <a:chExt cx="1880107" cy="2261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80107" cy="2261130"/>
            </a:xfrm>
            <a:custGeom>
              <a:avLst/>
              <a:gdLst/>
              <a:ahLst/>
              <a:cxnLst/>
              <a:rect r="r" b="b" t="t" l="l"/>
              <a:pathLst>
                <a:path h="2261130" w="1880107">
                  <a:moveTo>
                    <a:pt x="940054" y="0"/>
                  </a:moveTo>
                  <a:cubicBezTo>
                    <a:pt x="420876" y="0"/>
                    <a:pt x="0" y="506171"/>
                    <a:pt x="0" y="1130565"/>
                  </a:cubicBezTo>
                  <a:cubicBezTo>
                    <a:pt x="0" y="1754959"/>
                    <a:pt x="420876" y="2261130"/>
                    <a:pt x="940054" y="2261130"/>
                  </a:cubicBezTo>
                  <a:cubicBezTo>
                    <a:pt x="1459231" y="2261130"/>
                    <a:pt x="1880107" y="1754959"/>
                    <a:pt x="1880107" y="1130565"/>
                  </a:cubicBezTo>
                  <a:cubicBezTo>
                    <a:pt x="1880107" y="506171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869FF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76260" y="164356"/>
              <a:ext cx="1527587" cy="188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879619" y="4953791"/>
            <a:ext cx="299475" cy="319407"/>
            <a:chOff x="0" y="0"/>
            <a:chExt cx="979756" cy="10449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79756" cy="1044964"/>
            </a:xfrm>
            <a:custGeom>
              <a:avLst/>
              <a:gdLst/>
              <a:ahLst/>
              <a:cxnLst/>
              <a:rect r="r" b="b" t="t" l="l"/>
              <a:pathLst>
                <a:path h="1044964" w="979756">
                  <a:moveTo>
                    <a:pt x="489878" y="0"/>
                  </a:moveTo>
                  <a:cubicBezTo>
                    <a:pt x="219326" y="0"/>
                    <a:pt x="0" y="233923"/>
                    <a:pt x="0" y="522482"/>
                  </a:cubicBezTo>
                  <a:cubicBezTo>
                    <a:pt x="0" y="811041"/>
                    <a:pt x="219326" y="1044964"/>
                    <a:pt x="489878" y="1044964"/>
                  </a:cubicBezTo>
                  <a:cubicBezTo>
                    <a:pt x="760430" y="1044964"/>
                    <a:pt x="979756" y="811041"/>
                    <a:pt x="979756" y="522482"/>
                  </a:cubicBezTo>
                  <a:cubicBezTo>
                    <a:pt x="979756" y="233923"/>
                    <a:pt x="760430" y="0"/>
                    <a:pt x="489878" y="0"/>
                  </a:cubicBezTo>
                  <a:close/>
                </a:path>
              </a:pathLst>
            </a:custGeom>
            <a:solidFill>
              <a:srgbClr val="869FF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91852" y="50340"/>
              <a:ext cx="796052" cy="89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512520" y="4593586"/>
            <a:ext cx="408185" cy="291362"/>
            <a:chOff x="0" y="0"/>
            <a:chExt cx="1880107" cy="13420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80107" cy="1342018"/>
            </a:xfrm>
            <a:custGeom>
              <a:avLst/>
              <a:gdLst/>
              <a:ahLst/>
              <a:cxnLst/>
              <a:rect r="r" b="b" t="t" l="l"/>
              <a:pathLst>
                <a:path h="1342018" w="1880107">
                  <a:moveTo>
                    <a:pt x="940054" y="0"/>
                  </a:moveTo>
                  <a:cubicBezTo>
                    <a:pt x="420876" y="0"/>
                    <a:pt x="0" y="300421"/>
                    <a:pt x="0" y="671009"/>
                  </a:cubicBezTo>
                  <a:cubicBezTo>
                    <a:pt x="0" y="1041597"/>
                    <a:pt x="420876" y="1342018"/>
                    <a:pt x="940054" y="1342018"/>
                  </a:cubicBezTo>
                  <a:cubicBezTo>
                    <a:pt x="1459231" y="1342018"/>
                    <a:pt x="1880107" y="1041597"/>
                    <a:pt x="1880107" y="671009"/>
                  </a:cubicBezTo>
                  <a:cubicBezTo>
                    <a:pt x="1880107" y="300421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869FF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76260" y="78189"/>
              <a:ext cx="1527587" cy="1138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385930" y="4801546"/>
            <a:ext cx="253181" cy="304490"/>
            <a:chOff x="0" y="0"/>
            <a:chExt cx="1880107" cy="226113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80107" cy="2261130"/>
            </a:xfrm>
            <a:custGeom>
              <a:avLst/>
              <a:gdLst/>
              <a:ahLst/>
              <a:cxnLst/>
              <a:rect r="r" b="b" t="t" l="l"/>
              <a:pathLst>
                <a:path h="2261130" w="1880107">
                  <a:moveTo>
                    <a:pt x="940054" y="0"/>
                  </a:moveTo>
                  <a:cubicBezTo>
                    <a:pt x="420876" y="0"/>
                    <a:pt x="0" y="506171"/>
                    <a:pt x="0" y="1130565"/>
                  </a:cubicBezTo>
                  <a:cubicBezTo>
                    <a:pt x="0" y="1754959"/>
                    <a:pt x="420876" y="2261130"/>
                    <a:pt x="940054" y="2261130"/>
                  </a:cubicBezTo>
                  <a:cubicBezTo>
                    <a:pt x="1459231" y="2261130"/>
                    <a:pt x="1880107" y="1754959"/>
                    <a:pt x="1880107" y="1130565"/>
                  </a:cubicBezTo>
                  <a:cubicBezTo>
                    <a:pt x="1880107" y="506171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869FF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76260" y="164356"/>
              <a:ext cx="1527587" cy="188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47198" y="4992005"/>
            <a:ext cx="564580" cy="678998"/>
            <a:chOff x="0" y="0"/>
            <a:chExt cx="1880107" cy="226113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880107" cy="2261130"/>
            </a:xfrm>
            <a:custGeom>
              <a:avLst/>
              <a:gdLst/>
              <a:ahLst/>
              <a:cxnLst/>
              <a:rect r="r" b="b" t="t" l="l"/>
              <a:pathLst>
                <a:path h="2261130" w="1880107">
                  <a:moveTo>
                    <a:pt x="940054" y="0"/>
                  </a:moveTo>
                  <a:cubicBezTo>
                    <a:pt x="420876" y="0"/>
                    <a:pt x="0" y="506171"/>
                    <a:pt x="0" y="1130565"/>
                  </a:cubicBezTo>
                  <a:cubicBezTo>
                    <a:pt x="0" y="1754959"/>
                    <a:pt x="420876" y="2261130"/>
                    <a:pt x="940054" y="2261130"/>
                  </a:cubicBezTo>
                  <a:cubicBezTo>
                    <a:pt x="1459231" y="2261130"/>
                    <a:pt x="1880107" y="1754959"/>
                    <a:pt x="1880107" y="1130565"/>
                  </a:cubicBezTo>
                  <a:cubicBezTo>
                    <a:pt x="1880107" y="506171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869FF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76260" y="164356"/>
              <a:ext cx="1527587" cy="188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92055" y="4752397"/>
            <a:ext cx="81734" cy="98298"/>
            <a:chOff x="0" y="0"/>
            <a:chExt cx="1880107" cy="226113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80107" cy="2261130"/>
            </a:xfrm>
            <a:custGeom>
              <a:avLst/>
              <a:gdLst/>
              <a:ahLst/>
              <a:cxnLst/>
              <a:rect r="r" b="b" t="t" l="l"/>
              <a:pathLst>
                <a:path h="2261130" w="1880107">
                  <a:moveTo>
                    <a:pt x="940054" y="0"/>
                  </a:moveTo>
                  <a:cubicBezTo>
                    <a:pt x="420876" y="0"/>
                    <a:pt x="0" y="506171"/>
                    <a:pt x="0" y="1130565"/>
                  </a:cubicBezTo>
                  <a:cubicBezTo>
                    <a:pt x="0" y="1754959"/>
                    <a:pt x="420876" y="2261130"/>
                    <a:pt x="940054" y="2261130"/>
                  </a:cubicBezTo>
                  <a:cubicBezTo>
                    <a:pt x="1459231" y="2261130"/>
                    <a:pt x="1880107" y="1754959"/>
                    <a:pt x="1880107" y="1130565"/>
                  </a:cubicBezTo>
                  <a:cubicBezTo>
                    <a:pt x="1880107" y="506171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869FF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176260" y="164356"/>
              <a:ext cx="1527587" cy="188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5029356" y="4904642"/>
            <a:ext cx="81734" cy="98298"/>
            <a:chOff x="0" y="0"/>
            <a:chExt cx="1880107" cy="226113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880107" cy="2261130"/>
            </a:xfrm>
            <a:custGeom>
              <a:avLst/>
              <a:gdLst/>
              <a:ahLst/>
              <a:cxnLst/>
              <a:rect r="r" b="b" t="t" l="l"/>
              <a:pathLst>
                <a:path h="2261130" w="1880107">
                  <a:moveTo>
                    <a:pt x="940054" y="0"/>
                  </a:moveTo>
                  <a:cubicBezTo>
                    <a:pt x="420876" y="0"/>
                    <a:pt x="0" y="506171"/>
                    <a:pt x="0" y="1130565"/>
                  </a:cubicBezTo>
                  <a:cubicBezTo>
                    <a:pt x="0" y="1754959"/>
                    <a:pt x="420876" y="2261130"/>
                    <a:pt x="940054" y="2261130"/>
                  </a:cubicBezTo>
                  <a:cubicBezTo>
                    <a:pt x="1459231" y="2261130"/>
                    <a:pt x="1880107" y="1754959"/>
                    <a:pt x="1880107" y="1130565"/>
                  </a:cubicBezTo>
                  <a:cubicBezTo>
                    <a:pt x="1880107" y="506171"/>
                    <a:pt x="1459231" y="0"/>
                    <a:pt x="940054" y="0"/>
                  </a:cubicBezTo>
                  <a:close/>
                </a:path>
              </a:pathLst>
            </a:custGeom>
            <a:solidFill>
              <a:srgbClr val="869FF2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176260" y="164356"/>
              <a:ext cx="1527587" cy="188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4973539" y="75977"/>
            <a:ext cx="8282350" cy="2725646"/>
          </a:xfrm>
          <a:custGeom>
            <a:avLst/>
            <a:gdLst/>
            <a:ahLst/>
            <a:cxnLst/>
            <a:rect r="r" b="b" t="t" l="l"/>
            <a:pathLst>
              <a:path h="2725646" w="8282350">
                <a:moveTo>
                  <a:pt x="0" y="0"/>
                </a:moveTo>
                <a:lnTo>
                  <a:pt x="8282350" y="0"/>
                </a:lnTo>
                <a:lnTo>
                  <a:pt x="8282350" y="2725646"/>
                </a:lnTo>
                <a:lnTo>
                  <a:pt x="0" y="2725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588833" y="7063304"/>
            <a:ext cx="3310662" cy="3310662"/>
          </a:xfrm>
          <a:custGeom>
            <a:avLst/>
            <a:gdLst/>
            <a:ahLst/>
            <a:cxnLst/>
            <a:rect r="r" b="b" t="t" l="l"/>
            <a:pathLst>
              <a:path h="3310662" w="3310662">
                <a:moveTo>
                  <a:pt x="0" y="0"/>
                </a:moveTo>
                <a:lnTo>
                  <a:pt x="3310662" y="0"/>
                </a:lnTo>
                <a:lnTo>
                  <a:pt x="3310662" y="3310662"/>
                </a:lnTo>
                <a:lnTo>
                  <a:pt x="0" y="331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6392098" y="387517"/>
            <a:ext cx="5289332" cy="198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2"/>
              </a:lnSpc>
            </a:pPr>
            <a:r>
              <a:rPr lang="en-US" sz="57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 and benefits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953869" y="4114742"/>
            <a:ext cx="9621195" cy="381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3"/>
              </a:lnSpc>
              <a:spcBef>
                <a:spcPct val="0"/>
              </a:spcBef>
            </a:pPr>
            <a:r>
              <a:rPr lang="en-US" sz="5452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Red</a:t>
            </a:r>
            <a:r>
              <a:rPr lang="en-US" sz="5452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uce financial losses </a:t>
            </a:r>
          </a:p>
          <a:p>
            <a:pPr algn="ctr">
              <a:lnSpc>
                <a:spcPts val="7633"/>
              </a:lnSpc>
              <a:spcBef>
                <a:spcPct val="0"/>
              </a:spcBef>
            </a:pPr>
            <a:r>
              <a:rPr lang="en-US" sz="5452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Improve safety</a:t>
            </a:r>
          </a:p>
          <a:p>
            <a:pPr algn="ctr">
              <a:lnSpc>
                <a:spcPts val="7633"/>
              </a:lnSpc>
              <a:spcBef>
                <a:spcPct val="0"/>
              </a:spcBef>
            </a:pPr>
            <a:r>
              <a:rPr lang="en-US" sz="5452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Increase operational efficiency</a:t>
            </a:r>
          </a:p>
          <a:p>
            <a:pPr algn="ctr">
              <a:lnSpc>
                <a:spcPts val="7633"/>
              </a:lnSpc>
              <a:spcBef>
                <a:spcPct val="0"/>
              </a:spcBef>
            </a:pPr>
            <a:r>
              <a:rPr lang="en-US" sz="5452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Support sustainability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BAD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0757" y="527753"/>
            <a:ext cx="120947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techniques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13705" y="4172168"/>
            <a:ext cx="10588481" cy="508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1"/>
              </a:lnSpc>
              <a:spcBef>
                <a:spcPct val="0"/>
              </a:spcBef>
            </a:pPr>
            <a:r>
              <a:rPr lang="en-US" sz="7265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Python (on Google Colab)</a:t>
            </a:r>
          </a:p>
          <a:p>
            <a:pPr algn="ctr">
              <a:lnSpc>
                <a:spcPts val="10171"/>
              </a:lnSpc>
              <a:spcBef>
                <a:spcPct val="0"/>
              </a:spcBef>
            </a:pPr>
            <a:r>
              <a:rPr lang="en-US" sz="7265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Pandas and NumPy</a:t>
            </a:r>
          </a:p>
          <a:p>
            <a:pPr algn="ctr">
              <a:lnSpc>
                <a:spcPts val="10171"/>
              </a:lnSpc>
              <a:spcBef>
                <a:spcPct val="0"/>
              </a:spcBef>
            </a:pPr>
            <a:r>
              <a:rPr lang="en-US" sz="7265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Matplotlib </a:t>
            </a:r>
          </a:p>
          <a:p>
            <a:pPr algn="ctr">
              <a:lnSpc>
                <a:spcPts val="10171"/>
              </a:lnSpc>
              <a:spcBef>
                <a:spcPct val="0"/>
              </a:spcBef>
            </a:pPr>
            <a:r>
              <a:rPr lang="en-US" sz="7265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Scikit-learn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7043" y="2524073"/>
            <a:ext cx="105884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USED: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07791" y="4364771"/>
            <a:ext cx="4893529" cy="4893529"/>
          </a:xfrm>
          <a:custGeom>
            <a:avLst/>
            <a:gdLst/>
            <a:ahLst/>
            <a:cxnLst/>
            <a:rect r="r" b="b" t="t" l="l"/>
            <a:pathLst>
              <a:path h="4893529" w="4893529">
                <a:moveTo>
                  <a:pt x="0" y="0"/>
                </a:moveTo>
                <a:lnTo>
                  <a:pt x="4893529" y="0"/>
                </a:lnTo>
                <a:lnTo>
                  <a:pt x="4893529" y="4893529"/>
                </a:lnTo>
                <a:lnTo>
                  <a:pt x="0" y="4893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76" y="4796459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3" y="0"/>
                </a:lnTo>
                <a:lnTo>
                  <a:pt x="5863083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15010" y="159703"/>
            <a:ext cx="122579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Risks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Constraints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357801" y="3151213"/>
            <a:ext cx="20159120" cy="218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124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Data</a:t>
            </a:r>
            <a:r>
              <a:rPr lang="en-US" sz="3124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 availability: data is confidential</a:t>
            </a:r>
          </a:p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124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Accuracy: false positives</a:t>
            </a:r>
          </a:p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124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Computational cost: Large datasets= more processing power</a:t>
            </a:r>
          </a:p>
          <a:p>
            <a:pPr algn="ctr">
              <a:lnSpc>
                <a:spcPts val="43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66404" y="6158335"/>
            <a:ext cx="4421596" cy="4128665"/>
          </a:xfrm>
          <a:custGeom>
            <a:avLst/>
            <a:gdLst/>
            <a:ahLst/>
            <a:cxnLst/>
            <a:rect r="r" b="b" t="t" l="l"/>
            <a:pathLst>
              <a:path h="4128665" w="4421596">
                <a:moveTo>
                  <a:pt x="0" y="0"/>
                </a:moveTo>
                <a:lnTo>
                  <a:pt x="4421596" y="0"/>
                </a:lnTo>
                <a:lnTo>
                  <a:pt x="4421596" y="4128665"/>
                </a:lnTo>
                <a:lnTo>
                  <a:pt x="0" y="4128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43287" y="857250"/>
            <a:ext cx="123441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improvements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43287" y="4563110"/>
            <a:ext cx="1234410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include connecting real-time sensors and refining the model with more diverse data.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99717" y="4423918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153148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2" y="0"/>
                </a:lnTo>
                <a:lnTo>
                  <a:pt x="5863082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174" y="857250"/>
            <a:ext cx="724832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451" y="642721"/>
            <a:ext cx="16301242" cy="9183033"/>
          </a:xfrm>
          <a:custGeom>
            <a:avLst/>
            <a:gdLst/>
            <a:ahLst/>
            <a:cxnLst/>
            <a:rect r="r" b="b" t="t" l="l"/>
            <a:pathLst>
              <a:path h="9183033" w="16301242">
                <a:moveTo>
                  <a:pt x="0" y="0"/>
                </a:moveTo>
                <a:lnTo>
                  <a:pt x="16301242" y="0"/>
                </a:lnTo>
                <a:lnTo>
                  <a:pt x="16301242" y="9183033"/>
                </a:lnTo>
                <a:lnTo>
                  <a:pt x="0" y="9183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4763" y="2789345"/>
            <a:ext cx="12720618" cy="616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2"/>
              </a:lnSpc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Major Problem in Both Developed and Developing Areas </a:t>
            </a:r>
          </a:p>
          <a:p>
            <a:pPr algn="ctr">
              <a:lnSpc>
                <a:spcPts val="6112"/>
              </a:lnSpc>
            </a:pPr>
            <a:r>
              <a:rPr lang="en-US" sz="4366" i="true" u="sng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Causes</a:t>
            </a:r>
          </a:p>
          <a:p>
            <a:pPr algn="ctr">
              <a:lnSpc>
                <a:spcPts val="6112"/>
              </a:lnSpc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*Illegal connections to powelines</a:t>
            </a:r>
          </a:p>
          <a:p>
            <a:pPr algn="ctr">
              <a:lnSpc>
                <a:spcPts val="6112"/>
              </a:lnSpc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*Undetected Leaks.             </a:t>
            </a:r>
          </a:p>
          <a:p>
            <a:pPr algn="ctr">
              <a:lnSpc>
                <a:spcPts val="6112"/>
              </a:lnSpc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*Sytem overloads and cable Stealing</a:t>
            </a:r>
          </a:p>
          <a:p>
            <a:pPr algn="ctr">
              <a:lnSpc>
                <a:spcPts val="6112"/>
              </a:lnSpc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(causing fires, accidents, and power outages)</a:t>
            </a:r>
          </a:p>
          <a:p>
            <a:pPr algn="ctr">
              <a:lnSpc>
                <a:spcPts val="611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555131" y="1565133"/>
            <a:ext cx="8069536" cy="132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7349">
                <a:solidFill>
                  <a:srgbClr val="020301"/>
                </a:solidFill>
                <a:latin typeface="Scripter"/>
                <a:ea typeface="Scripter"/>
                <a:cs typeface="Scripter"/>
                <a:sym typeface="Scripter"/>
              </a:rPr>
              <a:t>Background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2104" y="1450292"/>
            <a:ext cx="6567196" cy="7386417"/>
          </a:xfrm>
          <a:custGeom>
            <a:avLst/>
            <a:gdLst/>
            <a:ahLst/>
            <a:cxnLst/>
            <a:rect r="r" b="b" t="t" l="l"/>
            <a:pathLst>
              <a:path h="7386417" w="6567196">
                <a:moveTo>
                  <a:pt x="0" y="0"/>
                </a:moveTo>
                <a:lnTo>
                  <a:pt x="6567196" y="0"/>
                </a:lnTo>
                <a:lnTo>
                  <a:pt x="6567196" y="7386416"/>
                </a:lnTo>
                <a:lnTo>
                  <a:pt x="0" y="7386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1433" y="999130"/>
            <a:ext cx="8709710" cy="8288741"/>
          </a:xfrm>
          <a:custGeom>
            <a:avLst/>
            <a:gdLst/>
            <a:ahLst/>
            <a:cxnLst/>
            <a:rect r="r" b="b" t="t" l="l"/>
            <a:pathLst>
              <a:path h="8288741" w="8709710">
                <a:moveTo>
                  <a:pt x="0" y="0"/>
                </a:moveTo>
                <a:lnTo>
                  <a:pt x="8709710" y="0"/>
                </a:lnTo>
                <a:lnTo>
                  <a:pt x="8709710" y="8288740"/>
                </a:lnTo>
                <a:lnTo>
                  <a:pt x="0" y="8288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412" y="4100890"/>
            <a:ext cx="6999690" cy="448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75"/>
              </a:lnSpc>
            </a:pPr>
            <a:r>
              <a:rPr lang="en-US" sz="3625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Current Detection = manual       Inspection </a:t>
            </a:r>
          </a:p>
          <a:p>
            <a:pPr algn="just">
              <a:lnSpc>
                <a:spcPts val="5075"/>
              </a:lnSpc>
            </a:pPr>
          </a:p>
          <a:p>
            <a:pPr algn="just">
              <a:lnSpc>
                <a:spcPts val="5075"/>
              </a:lnSpc>
            </a:pPr>
            <a:r>
              <a:rPr lang="en-US" sz="3625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•Slow</a:t>
            </a:r>
          </a:p>
          <a:p>
            <a:pPr algn="just">
              <a:lnSpc>
                <a:spcPts val="5075"/>
              </a:lnSpc>
            </a:pPr>
            <a:r>
              <a:rPr lang="en-US" sz="3625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•Expensive </a:t>
            </a:r>
          </a:p>
          <a:p>
            <a:pPr algn="just">
              <a:lnSpc>
                <a:spcPts val="5075"/>
              </a:lnSpc>
            </a:pPr>
            <a:r>
              <a:rPr lang="en-US" sz="3625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•Error Prone</a:t>
            </a:r>
          </a:p>
          <a:p>
            <a:pPr algn="just">
              <a:lnSpc>
                <a:spcPts val="5075"/>
              </a:lnSpc>
            </a:pPr>
            <a:r>
              <a:rPr lang="en-US" sz="3625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•Detects after Damage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3833" y="1151530"/>
            <a:ext cx="8709710" cy="8288741"/>
          </a:xfrm>
          <a:custGeom>
            <a:avLst/>
            <a:gdLst/>
            <a:ahLst/>
            <a:cxnLst/>
            <a:rect r="r" b="b" t="t" l="l"/>
            <a:pathLst>
              <a:path h="8288741" w="8709710">
                <a:moveTo>
                  <a:pt x="0" y="0"/>
                </a:moveTo>
                <a:lnTo>
                  <a:pt x="8709710" y="0"/>
                </a:lnTo>
                <a:lnTo>
                  <a:pt x="8709710" y="8288740"/>
                </a:lnTo>
                <a:lnTo>
                  <a:pt x="0" y="8288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1038" y="1204656"/>
            <a:ext cx="8115300" cy="177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52"/>
              </a:lnSpc>
            </a:pPr>
            <a:r>
              <a:rPr lang="en-US" sz="9751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Overview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0552" y="4510348"/>
            <a:ext cx="6579170" cy="402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4"/>
              </a:lnSpc>
            </a:pPr>
            <a:r>
              <a:rPr lang="en-US" sz="3253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AI SOLUTION</a:t>
            </a:r>
          </a:p>
          <a:p>
            <a:pPr algn="just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-Unsupervised Machine Learning (anomaly detection)</a:t>
            </a:r>
          </a:p>
          <a:p>
            <a:pPr algn="just">
              <a:lnSpc>
                <a:spcPts val="4554"/>
              </a:lnSpc>
            </a:pPr>
          </a:p>
          <a:p>
            <a:pPr algn="just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Identifies</a:t>
            </a:r>
          </a:p>
          <a:p>
            <a:pPr algn="just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-Irregular patterns in energy and pipeline data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165852" y="1925747"/>
            <a:ext cx="8513212" cy="7051777"/>
            <a:chOff x="0" y="0"/>
            <a:chExt cx="11350949" cy="94023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50949" cy="9402370"/>
            </a:xfrm>
            <a:custGeom>
              <a:avLst/>
              <a:gdLst/>
              <a:ahLst/>
              <a:cxnLst/>
              <a:rect r="r" b="b" t="t" l="l"/>
              <a:pathLst>
                <a:path h="9402370" w="11350949">
                  <a:moveTo>
                    <a:pt x="0" y="0"/>
                  </a:moveTo>
                  <a:lnTo>
                    <a:pt x="11350949" y="0"/>
                  </a:lnTo>
                  <a:lnTo>
                    <a:pt x="11350949" y="9402370"/>
                  </a:lnTo>
                  <a:lnTo>
                    <a:pt x="0" y="9402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474517">
              <a:off x="4130060" y="742672"/>
              <a:ext cx="1842028" cy="1558321"/>
              <a:chOff x="0" y="0"/>
              <a:chExt cx="999066" cy="84519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99066" cy="845191"/>
              </a:xfrm>
              <a:custGeom>
                <a:avLst/>
                <a:gdLst/>
                <a:ahLst/>
                <a:cxnLst/>
                <a:rect r="r" b="b" t="t" l="l"/>
                <a:pathLst>
                  <a:path h="845191" w="999066">
                    <a:moveTo>
                      <a:pt x="499533" y="0"/>
                    </a:moveTo>
                    <a:cubicBezTo>
                      <a:pt x="223649" y="0"/>
                      <a:pt x="0" y="189202"/>
                      <a:pt x="0" y="422595"/>
                    </a:cubicBezTo>
                    <a:cubicBezTo>
                      <a:pt x="0" y="655988"/>
                      <a:pt x="223649" y="845191"/>
                      <a:pt x="499533" y="845191"/>
                    </a:cubicBezTo>
                    <a:cubicBezTo>
                      <a:pt x="775418" y="845191"/>
                      <a:pt x="999066" y="655988"/>
                      <a:pt x="999066" y="422595"/>
                    </a:cubicBezTo>
                    <a:cubicBezTo>
                      <a:pt x="999066" y="189202"/>
                      <a:pt x="775418" y="0"/>
                      <a:pt x="499533" y="0"/>
                    </a:cubicBezTo>
                    <a:close/>
                  </a:path>
                </a:pathLst>
              </a:custGeom>
              <a:solidFill>
                <a:srgbClr val="FED6A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93662" y="31612"/>
                <a:ext cx="811741" cy="7343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49590" y="969559"/>
            <a:ext cx="8709710" cy="8288741"/>
          </a:xfrm>
          <a:custGeom>
            <a:avLst/>
            <a:gdLst/>
            <a:ahLst/>
            <a:cxnLst/>
            <a:rect r="r" b="b" t="t" l="l"/>
            <a:pathLst>
              <a:path h="8288741" w="8709710">
                <a:moveTo>
                  <a:pt x="0" y="0"/>
                </a:moveTo>
                <a:lnTo>
                  <a:pt x="8709710" y="0"/>
                </a:lnTo>
                <a:lnTo>
                  <a:pt x="8709710" y="8288741"/>
                </a:lnTo>
                <a:lnTo>
                  <a:pt x="0" y="8288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51275" y="788584"/>
            <a:ext cx="4106340" cy="2181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8"/>
              </a:lnSpc>
            </a:pPr>
            <a:r>
              <a:rPr lang="en-US" sz="6084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How IT workS!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90127" y="4266838"/>
            <a:ext cx="7567672" cy="390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8"/>
              </a:lnSpc>
            </a:pPr>
            <a:r>
              <a:rPr lang="en-US" sz="3699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•Trained on Normal data (Energy Consumption and Pipeline Pressure readings)</a:t>
            </a:r>
          </a:p>
          <a:p>
            <a:pPr algn="just">
              <a:lnSpc>
                <a:spcPts val="5178"/>
              </a:lnSpc>
            </a:pPr>
          </a:p>
          <a:p>
            <a:pPr algn="just">
              <a:lnSpc>
                <a:spcPts val="5178"/>
              </a:lnSpc>
            </a:pPr>
            <a:r>
              <a:rPr lang="en-US" sz="3699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•Flags unknow/ unfit patterns as (Suspicious or abnormal)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3312" y="2676343"/>
            <a:ext cx="5537261" cy="49343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8730" y="1028700"/>
            <a:ext cx="8709710" cy="8288741"/>
          </a:xfrm>
          <a:custGeom>
            <a:avLst/>
            <a:gdLst/>
            <a:ahLst/>
            <a:cxnLst/>
            <a:rect r="r" b="b" t="t" l="l"/>
            <a:pathLst>
              <a:path h="8288741" w="8709710">
                <a:moveTo>
                  <a:pt x="0" y="0"/>
                </a:moveTo>
                <a:lnTo>
                  <a:pt x="8709710" y="0"/>
                </a:lnTo>
                <a:lnTo>
                  <a:pt x="8709710" y="8288741"/>
                </a:lnTo>
                <a:lnTo>
                  <a:pt x="0" y="8288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92088" y="0"/>
            <a:ext cx="5396937" cy="5041450"/>
          </a:xfrm>
          <a:custGeom>
            <a:avLst/>
            <a:gdLst/>
            <a:ahLst/>
            <a:cxnLst/>
            <a:rect r="r" b="b" t="t" l="l"/>
            <a:pathLst>
              <a:path h="5041450" w="5396937">
                <a:moveTo>
                  <a:pt x="0" y="0"/>
                </a:moveTo>
                <a:lnTo>
                  <a:pt x="5396937" y="0"/>
                </a:lnTo>
                <a:lnTo>
                  <a:pt x="5396937" y="5041450"/>
                </a:lnTo>
                <a:lnTo>
                  <a:pt x="0" y="5041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06408" y="4718579"/>
            <a:ext cx="8781592" cy="6460367"/>
          </a:xfrm>
          <a:custGeom>
            <a:avLst/>
            <a:gdLst/>
            <a:ahLst/>
            <a:cxnLst/>
            <a:rect r="r" b="b" t="t" l="l"/>
            <a:pathLst>
              <a:path h="6460367" w="8781592">
                <a:moveTo>
                  <a:pt x="0" y="0"/>
                </a:moveTo>
                <a:lnTo>
                  <a:pt x="8781592" y="0"/>
                </a:lnTo>
                <a:lnTo>
                  <a:pt x="8781592" y="6460367"/>
                </a:lnTo>
                <a:lnTo>
                  <a:pt x="0" y="6460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0231" y="773516"/>
            <a:ext cx="7506708" cy="200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73"/>
              </a:lnSpc>
            </a:pPr>
            <a:r>
              <a:rPr lang="en-US" sz="11123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datasets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17740"/>
            <a:ext cx="7567672" cy="528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8"/>
              </a:lnSpc>
            </a:pPr>
            <a:r>
              <a:rPr lang="en-US" sz="3899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Datasets used:</a:t>
            </a:r>
          </a:p>
          <a:p>
            <a:pPr algn="just">
              <a:lnSpc>
                <a:spcPts val="5178"/>
              </a:lnSpc>
            </a:pPr>
          </a:p>
          <a:p>
            <a:pPr algn="just">
              <a:lnSpc>
                <a:spcPts val="5178"/>
              </a:lnSpc>
            </a:pPr>
            <a:r>
              <a:rPr lang="en-US" b="true" sz="3699" i="true">
                <a:solidFill>
                  <a:srgbClr val="000000"/>
                </a:solidFill>
                <a:latin typeface="Cloud Bold Italics"/>
                <a:ea typeface="Cloud Bold Italics"/>
                <a:cs typeface="Cloud Bold Italics"/>
                <a:sym typeface="Cloud Bold Italics"/>
              </a:rPr>
              <a:t>for Electricity theft:</a:t>
            </a:r>
          </a:p>
          <a:p>
            <a:pPr algn="just">
              <a:lnSpc>
                <a:spcPts val="5178"/>
              </a:lnSpc>
            </a:pPr>
            <a:r>
              <a:rPr lang="en-US" sz="3699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-SGCC (1037 columns 42 000 rows)</a:t>
            </a:r>
          </a:p>
          <a:p>
            <a:pPr algn="just">
              <a:lnSpc>
                <a:spcPts val="5178"/>
              </a:lnSpc>
            </a:pPr>
            <a:r>
              <a:rPr lang="en-US" sz="3699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-frm 1</a:t>
            </a:r>
            <a:r>
              <a:rPr lang="en-US" sz="3699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st</a:t>
            </a:r>
            <a:r>
              <a:rPr lang="en-US" sz="3699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 jan 2014 to 30 oct 2016</a:t>
            </a:r>
          </a:p>
          <a:p>
            <a:pPr algn="just">
              <a:lnSpc>
                <a:spcPts val="5178"/>
              </a:lnSpc>
            </a:pPr>
            <a:r>
              <a:rPr lang="en-US" b="true" sz="3699" i="true">
                <a:solidFill>
                  <a:srgbClr val="000000"/>
                </a:solidFill>
                <a:latin typeface="Cloud Bold Italics"/>
                <a:ea typeface="Cloud Bold Italics"/>
                <a:cs typeface="Cloud Bold Italics"/>
                <a:sym typeface="Cloud Bold Italics"/>
              </a:rPr>
              <a:t>for Pipeline leakages:</a:t>
            </a:r>
          </a:p>
          <a:p>
            <a:pPr algn="just">
              <a:lnSpc>
                <a:spcPts val="5178"/>
              </a:lnSpc>
            </a:pPr>
            <a:r>
              <a:rPr lang="en-US" sz="3699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-PHMSA (since 2010)</a:t>
            </a:r>
          </a:p>
          <a:p>
            <a:pPr algn="just">
              <a:lnSpc>
                <a:spcPts val="517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451" y="642721"/>
            <a:ext cx="16301242" cy="9183033"/>
          </a:xfrm>
          <a:custGeom>
            <a:avLst/>
            <a:gdLst/>
            <a:ahLst/>
            <a:cxnLst/>
            <a:rect r="r" b="b" t="t" l="l"/>
            <a:pathLst>
              <a:path h="9183033" w="16301242">
                <a:moveTo>
                  <a:pt x="0" y="0"/>
                </a:moveTo>
                <a:lnTo>
                  <a:pt x="16301242" y="0"/>
                </a:lnTo>
                <a:lnTo>
                  <a:pt x="16301242" y="9183033"/>
                </a:lnTo>
                <a:lnTo>
                  <a:pt x="0" y="9183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3691" y="3581281"/>
            <a:ext cx="12720618" cy="381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2695" indent="-471347" lvl="1">
              <a:lnSpc>
                <a:spcPts val="6112"/>
              </a:lnSpc>
              <a:buAutoNum type="arabicPeriod" startAt="1"/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   Remove missing values                                    </a:t>
            </a:r>
          </a:p>
          <a:p>
            <a:pPr algn="ctr" marL="942695" indent="-471347" lvl="1">
              <a:lnSpc>
                <a:spcPts val="6112"/>
              </a:lnSpc>
              <a:buAutoNum type="arabicPeriod" startAt="1"/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Normalized data                                        </a:t>
            </a:r>
          </a:p>
          <a:p>
            <a:pPr algn="ctr" marL="942695" indent="-471347" lvl="1">
              <a:lnSpc>
                <a:spcPts val="6112"/>
              </a:lnSpc>
              <a:buAutoNum type="arabicPeriod" startAt="1"/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Convert (time stamps to time series)            </a:t>
            </a:r>
          </a:p>
          <a:p>
            <a:pPr algn="ctr" marL="942695" indent="-471347" lvl="1">
              <a:lnSpc>
                <a:spcPts val="6112"/>
              </a:lnSpc>
              <a:buAutoNum type="arabicPeriod" startAt="1"/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Visualize the trends                                    </a:t>
            </a:r>
          </a:p>
          <a:p>
            <a:pPr algn="ctr" marL="942695" indent="-471347" lvl="1">
              <a:lnSpc>
                <a:spcPts val="6112"/>
              </a:lnSpc>
              <a:buAutoNum type="arabicPeriod" startAt="1"/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  Split data                                    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70304" y="1769468"/>
            <a:ext cx="8069536" cy="132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7349">
                <a:solidFill>
                  <a:srgbClr val="020301"/>
                </a:solidFill>
                <a:latin typeface="Scripter"/>
                <a:ea typeface="Scripter"/>
                <a:cs typeface="Scripter"/>
                <a:sym typeface="Scripter"/>
              </a:rPr>
              <a:t>data processing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634" y="1028700"/>
            <a:ext cx="7273290" cy="6921748"/>
          </a:xfrm>
          <a:custGeom>
            <a:avLst/>
            <a:gdLst/>
            <a:ahLst/>
            <a:cxnLst/>
            <a:rect r="r" b="b" t="t" l="l"/>
            <a:pathLst>
              <a:path h="6921748" w="7273290">
                <a:moveTo>
                  <a:pt x="0" y="0"/>
                </a:moveTo>
                <a:lnTo>
                  <a:pt x="7273290" y="0"/>
                </a:lnTo>
                <a:lnTo>
                  <a:pt x="7273290" y="6921748"/>
                </a:lnTo>
                <a:lnTo>
                  <a:pt x="0" y="6921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2743" y="3663376"/>
            <a:ext cx="3617805" cy="3632432"/>
          </a:xfrm>
          <a:custGeom>
            <a:avLst/>
            <a:gdLst/>
            <a:ahLst/>
            <a:cxnLst/>
            <a:rect r="r" b="b" t="t" l="l"/>
            <a:pathLst>
              <a:path h="3632432" w="3617805">
                <a:moveTo>
                  <a:pt x="0" y="0"/>
                </a:moveTo>
                <a:lnTo>
                  <a:pt x="3617804" y="0"/>
                </a:lnTo>
                <a:lnTo>
                  <a:pt x="3617804" y="3632432"/>
                </a:lnTo>
                <a:lnTo>
                  <a:pt x="0" y="3632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31924" y="5823286"/>
            <a:ext cx="5178099" cy="2945044"/>
          </a:xfrm>
          <a:custGeom>
            <a:avLst/>
            <a:gdLst/>
            <a:ahLst/>
            <a:cxnLst/>
            <a:rect r="r" b="b" t="t" l="l"/>
            <a:pathLst>
              <a:path h="2945044" w="5178099">
                <a:moveTo>
                  <a:pt x="0" y="0"/>
                </a:moveTo>
                <a:lnTo>
                  <a:pt x="5178099" y="0"/>
                </a:lnTo>
                <a:lnTo>
                  <a:pt x="5178099" y="2945043"/>
                </a:lnTo>
                <a:lnTo>
                  <a:pt x="0" y="29450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86401" y="876300"/>
            <a:ext cx="4058678" cy="1762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sz="4877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ML (UNSPERVISED)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52753" y="3694122"/>
            <a:ext cx="6579170" cy="425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3053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Algorithms used:</a:t>
            </a:r>
          </a:p>
          <a:p>
            <a:pPr algn="just">
              <a:lnSpc>
                <a:spcPts val="4274"/>
              </a:lnSpc>
            </a:pPr>
          </a:p>
          <a:p>
            <a:pPr algn="just">
              <a:lnSpc>
                <a:spcPts val="4274"/>
              </a:lnSpc>
            </a:pPr>
            <a:r>
              <a:rPr lang="en-US" sz="3053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Isolation Forest</a:t>
            </a:r>
          </a:p>
          <a:p>
            <a:pPr algn="just">
              <a:lnSpc>
                <a:spcPts val="4274"/>
              </a:lnSpc>
            </a:pPr>
            <a:r>
              <a:rPr lang="en-US" sz="3053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K Means Clustering </a:t>
            </a:r>
          </a:p>
          <a:p>
            <a:pPr algn="just">
              <a:lnSpc>
                <a:spcPts val="4274"/>
              </a:lnSpc>
            </a:pPr>
            <a:r>
              <a:rPr lang="en-US" sz="3053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Autoencoders</a:t>
            </a:r>
          </a:p>
          <a:p>
            <a:pPr algn="just">
              <a:lnSpc>
                <a:spcPts val="4274"/>
              </a:lnSpc>
            </a:pPr>
            <a:r>
              <a:rPr lang="en-US" sz="3053" i="true">
                <a:solidFill>
                  <a:srgbClr val="000000"/>
                </a:solidFill>
                <a:latin typeface="Cloud Italics"/>
                <a:ea typeface="Cloud Italics"/>
                <a:cs typeface="Cloud Italics"/>
                <a:sym typeface="Cloud Italics"/>
              </a:rPr>
              <a:t>Standard Scaler</a:t>
            </a:r>
          </a:p>
          <a:p>
            <a:pPr algn="just">
              <a:lnSpc>
                <a:spcPts val="4274"/>
              </a:lnSpc>
            </a:pPr>
          </a:p>
          <a:p>
            <a:pPr algn="just">
              <a:lnSpc>
                <a:spcPts val="427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6160" y="6079821"/>
            <a:ext cx="3166560" cy="3178479"/>
          </a:xfrm>
          <a:custGeom>
            <a:avLst/>
            <a:gdLst/>
            <a:ahLst/>
            <a:cxnLst/>
            <a:rect r="r" b="b" t="t" l="l"/>
            <a:pathLst>
              <a:path h="3178479" w="3166560">
                <a:moveTo>
                  <a:pt x="0" y="0"/>
                </a:moveTo>
                <a:lnTo>
                  <a:pt x="3166560" y="0"/>
                </a:lnTo>
                <a:lnTo>
                  <a:pt x="3166560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39840" y="3429639"/>
            <a:ext cx="3832880" cy="2069755"/>
          </a:xfrm>
          <a:custGeom>
            <a:avLst/>
            <a:gdLst/>
            <a:ahLst/>
            <a:cxnLst/>
            <a:rect r="r" b="b" t="t" l="l"/>
            <a:pathLst>
              <a:path h="2069755" w="3832880">
                <a:moveTo>
                  <a:pt x="0" y="0"/>
                </a:moveTo>
                <a:lnTo>
                  <a:pt x="3832880" y="0"/>
                </a:lnTo>
                <a:lnTo>
                  <a:pt x="3832880" y="2069755"/>
                </a:lnTo>
                <a:lnTo>
                  <a:pt x="0" y="20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44763" y="2774763"/>
            <a:ext cx="12720618" cy="534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2"/>
              </a:lnSpc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analysis:</a:t>
            </a:r>
          </a:p>
          <a:p>
            <a:pPr algn="ctr">
              <a:lnSpc>
                <a:spcPts val="6112"/>
              </a:lnSpc>
            </a:pPr>
          </a:p>
          <a:p>
            <a:pPr algn="ctr">
              <a:lnSpc>
                <a:spcPts val="6112"/>
              </a:lnSpc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Graphs showing</a:t>
            </a:r>
          </a:p>
          <a:p>
            <a:pPr algn="ctr">
              <a:lnSpc>
                <a:spcPts val="6112"/>
              </a:lnSpc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Unusual spikes or drops(theft)</a:t>
            </a:r>
          </a:p>
          <a:p>
            <a:pPr algn="ctr">
              <a:lnSpc>
                <a:spcPts val="6112"/>
              </a:lnSpc>
            </a:pPr>
            <a:r>
              <a:rPr lang="en-US" sz="4366" i="true">
                <a:solidFill>
                  <a:srgbClr val="020301"/>
                </a:solidFill>
                <a:latin typeface="Cloud Italics"/>
                <a:ea typeface="Cloud Italics"/>
                <a:cs typeface="Cloud Italics"/>
                <a:sym typeface="Cloud Italics"/>
              </a:rPr>
              <a:t>pressure drops(leaks)</a:t>
            </a:r>
          </a:p>
          <a:p>
            <a:pPr algn="ctr">
              <a:lnSpc>
                <a:spcPts val="6112"/>
              </a:lnSpc>
            </a:pPr>
          </a:p>
          <a:p>
            <a:pPr algn="ctr">
              <a:lnSpc>
                <a:spcPts val="611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6079821"/>
            <a:ext cx="5997130" cy="3178479"/>
          </a:xfrm>
          <a:custGeom>
            <a:avLst/>
            <a:gdLst/>
            <a:ahLst/>
            <a:cxnLst/>
            <a:rect r="r" b="b" t="t" l="l"/>
            <a:pathLst>
              <a:path h="3178479" w="5997130">
                <a:moveTo>
                  <a:pt x="0" y="0"/>
                </a:moveTo>
                <a:lnTo>
                  <a:pt x="5997130" y="0"/>
                </a:lnTo>
                <a:lnTo>
                  <a:pt x="5997130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0304" y="1769468"/>
            <a:ext cx="8069536" cy="132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7349">
                <a:solidFill>
                  <a:srgbClr val="020301"/>
                </a:solidFill>
                <a:latin typeface="Scripter"/>
                <a:ea typeface="Scripter"/>
                <a:cs typeface="Scripter"/>
                <a:sym typeface="Scripter"/>
              </a:rPr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DAG15DLq4aM</dc:identifier>
  <dcterms:modified xsi:type="dcterms:W3CDTF">2011-08-01T06:04:30Z</dcterms:modified>
  <cp:revision>1</cp:revision>
  <dc:title>Blue and White Simple Cute Illustrative Project Presentation</dc:title>
</cp:coreProperties>
</file>